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56" r:id="rId15"/>
    <p:sldId id="279" r:id="rId16"/>
    <p:sldId id="280" r:id="rId17"/>
    <p:sldId id="281" r:id="rId18"/>
    <p:sldId id="282" r:id="rId19"/>
    <p:sldId id="283" r:id="rId20"/>
    <p:sldId id="284" r:id="rId21"/>
    <p:sldId id="263" r:id="rId22"/>
    <p:sldId id="273" r:id="rId23"/>
    <p:sldId id="275" r:id="rId24"/>
    <p:sldId id="276" r:id="rId25"/>
    <p:sldId id="274" r:id="rId26"/>
    <p:sldId id="277" r:id="rId27"/>
    <p:sldId id="287" r:id="rId28"/>
    <p:sldId id="286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 varScale="1">
        <p:scale>
          <a:sx n="63" d="100"/>
          <a:sy n="63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B81-382D-6F48-A9FD-5618D971EB2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A0B4E-D5C5-6D49-B7D1-68727B48F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25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0B4E-D5C5-6D49-B7D1-68727B48F4A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19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2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7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8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6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9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0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3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6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C3CE6-95A4-1946-9D48-A341DE471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Diagnóstico de Câncer de Pele Utilizando Redes Neurais Artificiais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4059243"/>
            <a:ext cx="9144000" cy="1655762"/>
          </a:xfrm>
        </p:spPr>
        <p:txBody>
          <a:bodyPr/>
          <a:lstStyle/>
          <a:p>
            <a:r>
              <a:rPr lang="pt-BR" dirty="0"/>
              <a:t>Carlos Diego Ferreira de Almeida</a:t>
            </a:r>
          </a:p>
          <a:p>
            <a:r>
              <a:rPr lang="pt-BR" dirty="0"/>
              <a:t>Jean </a:t>
            </a:r>
            <a:r>
              <a:rPr lang="pt-BR" dirty="0" err="1"/>
              <a:t>Phelipe</a:t>
            </a:r>
            <a:r>
              <a:rPr lang="pt-BR" dirty="0"/>
              <a:t> de Oliveira Lima</a:t>
            </a:r>
          </a:p>
          <a:p>
            <a:r>
              <a:rPr lang="pt-BR" dirty="0"/>
              <a:t>Luiz Carlos Silva de Araújo Filho</a:t>
            </a:r>
          </a:p>
        </p:txBody>
      </p:sp>
    </p:spTree>
    <p:extLst>
      <p:ext uri="{BB962C8B-B14F-4D97-AF65-F5344CB8AC3E}">
        <p14:creationId xmlns:p14="http://schemas.microsoft.com/office/powerpoint/2010/main" val="129649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6346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210669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60" y="1690688"/>
            <a:ext cx="8502994" cy="4114800"/>
          </a:xfrm>
        </p:spPr>
      </p:pic>
      <p:sp>
        <p:nvSpPr>
          <p:cNvPr id="5" name="CaixaDeTexto 4"/>
          <p:cNvSpPr txBox="1"/>
          <p:nvPr/>
        </p:nvSpPr>
        <p:spPr>
          <a:xfrm>
            <a:off x="838199" y="1690687"/>
            <a:ext cx="3449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pt-BR" sz="2800" dirty="0"/>
              <a:t>Características: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Fully-Conected</a:t>
            </a:r>
            <a:r>
              <a:rPr lang="pt-BR" sz="2800" dirty="0"/>
              <a:t>;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Feed</a:t>
            </a:r>
            <a:r>
              <a:rPr lang="pt-BR" sz="2800" dirty="0"/>
              <a:t> </a:t>
            </a:r>
            <a:r>
              <a:rPr lang="pt-BR" sz="2800" dirty="0" err="1"/>
              <a:t>Foward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68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 </a:t>
            </a:r>
            <a:r>
              <a:rPr lang="pt-BR" dirty="0" err="1"/>
              <a:t>MLPs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Encontrar melhores parâmetros e </a:t>
            </a:r>
            <a:r>
              <a:rPr lang="pt-BR" dirty="0" err="1"/>
              <a:t>hiper-parâmetros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Número de Camadas Ocultas;</a:t>
            </a:r>
          </a:p>
          <a:p>
            <a:pPr lvl="1"/>
            <a:r>
              <a:rPr lang="pt-BR" dirty="0"/>
              <a:t>Número de Neurônios por camada;</a:t>
            </a:r>
          </a:p>
          <a:p>
            <a:pPr lvl="1"/>
            <a:r>
              <a:rPr lang="pt-BR" dirty="0"/>
              <a:t>Função de Ativação.</a:t>
            </a:r>
          </a:p>
          <a:p>
            <a:pPr lvl="1"/>
            <a:r>
              <a:rPr lang="pt-BR" dirty="0"/>
              <a:t>Número máximo de iterações;</a:t>
            </a:r>
          </a:p>
          <a:p>
            <a:pPr lvl="1"/>
            <a:r>
              <a:rPr lang="pt-BR" dirty="0"/>
              <a:t>Taxa de aprendizado;</a:t>
            </a:r>
          </a:p>
          <a:p>
            <a:pPr lvl="1"/>
            <a:r>
              <a:rPr lang="pt-B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8531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Resultado de imagem para convolutional neural network">
            <a:extLst>
              <a:ext uri="{FF2B5EF4-FFF2-40B4-BE49-F238E27FC236}">
                <a16:creationId xmlns:a16="http://schemas.microsoft.com/office/drawing/2014/main" id="{EE1D8492-A3DB-411F-928F-6A398D74A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643467" y="1699937"/>
            <a:ext cx="10905066" cy="38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9B22D5-A3F2-4B13-B332-F57E8B188B11}"/>
              </a:ext>
            </a:extLst>
          </p:cNvPr>
          <p:cNvSpPr txBox="1"/>
          <p:nvPr/>
        </p:nvSpPr>
        <p:spPr>
          <a:xfrm>
            <a:off x="841587" y="712649"/>
            <a:ext cx="637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Rede Neural </a:t>
            </a:r>
            <a:r>
              <a:rPr lang="en-US" sz="4400" dirty="0" err="1">
                <a:latin typeface="+mj-lt"/>
              </a:rPr>
              <a:t>Convolucional</a:t>
            </a:r>
            <a:endParaRPr lang="pt-B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410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 Shot 2016-07-24 at 11.25.13 PM">
            <a:extLst>
              <a:ext uri="{FF2B5EF4-FFF2-40B4-BE49-F238E27FC236}">
                <a16:creationId xmlns:a16="http://schemas.microsoft.com/office/drawing/2014/main" id="{E1392A56-32B5-489D-A8DC-63F1AC90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580365"/>
            <a:ext cx="2352675" cy="21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6-07-24 at 11.25.24 PM">
            <a:extLst>
              <a:ext uri="{FF2B5EF4-FFF2-40B4-BE49-F238E27FC236}">
                <a16:creationId xmlns:a16="http://schemas.microsoft.com/office/drawing/2014/main" id="{7EAAB022-EF7D-47E7-BE86-77040E3C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03" y="3059572"/>
            <a:ext cx="186281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B0DA4D-BF60-45D7-9369-2072CA3C7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63" y="2347987"/>
            <a:ext cx="4114462" cy="3009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3718CA1-D3C6-417B-BE25-9B0A15A79002}"/>
              </a:ext>
            </a:extLst>
          </p:cNvPr>
          <p:cNvSpPr txBox="1"/>
          <p:nvPr/>
        </p:nvSpPr>
        <p:spPr>
          <a:xfrm>
            <a:off x="4459355" y="4710740"/>
            <a:ext cx="255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Kernel, Detector de </a:t>
            </a:r>
            <a:r>
              <a:rPr lang="en-US" b="1" dirty="0" err="1"/>
              <a:t>Características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Filtro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EB9BB7-8594-45D6-A624-8F220592FB36}"/>
              </a:ext>
            </a:extLst>
          </p:cNvPr>
          <p:cNvSpPr txBox="1"/>
          <p:nvPr/>
        </p:nvSpPr>
        <p:spPr>
          <a:xfrm>
            <a:off x="1727467" y="47107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Imagem original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6F7FA9-70A6-4F6D-B423-FB714C9D2139}"/>
              </a:ext>
            </a:extLst>
          </p:cNvPr>
          <p:cNvSpPr txBox="1"/>
          <p:nvPr/>
        </p:nvSpPr>
        <p:spPr>
          <a:xfrm>
            <a:off x="2609849" y="821135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Convolução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6947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phy.gif">
            <a:extLst>
              <a:ext uri="{FF2B5EF4-FFF2-40B4-BE49-F238E27FC236}">
                <a16:creationId xmlns:a16="http://schemas.microsoft.com/office/drawing/2014/main" id="{EA95E599-B4D1-41B1-AB42-0EF260D664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feature map">
            <a:extLst>
              <a:ext uri="{FF2B5EF4-FFF2-40B4-BE49-F238E27FC236}">
                <a16:creationId xmlns:a16="http://schemas.microsoft.com/office/drawing/2014/main" id="{C7AFB6DF-DE6D-40A1-A1E9-9E710406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1486487"/>
            <a:ext cx="5672138" cy="38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7C559D-E5A5-4F5E-9804-CE6C860958AE}"/>
              </a:ext>
            </a:extLst>
          </p:cNvPr>
          <p:cNvSpPr txBox="1"/>
          <p:nvPr/>
        </p:nvSpPr>
        <p:spPr>
          <a:xfrm>
            <a:off x="7143751" y="2505670"/>
            <a:ext cx="3314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  <a:p>
            <a:r>
              <a:rPr lang="pt-BR" sz="2800" dirty="0"/>
              <a:t>Quantidade (Profundidade)</a:t>
            </a:r>
          </a:p>
        </p:txBody>
      </p:sp>
    </p:spTree>
    <p:extLst>
      <p:ext uri="{BB962C8B-B14F-4D97-AF65-F5344CB8AC3E}">
        <p14:creationId xmlns:p14="http://schemas.microsoft.com/office/powerpoint/2010/main" val="102561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 Shot 2016-08-07 at 6.18.19 PM.png">
            <a:extLst>
              <a:ext uri="{FF2B5EF4-FFF2-40B4-BE49-F238E27FC236}">
                <a16:creationId xmlns:a16="http://schemas.microsoft.com/office/drawing/2014/main" id="{9EC56453-CCAB-446E-8EB1-D40E080B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912937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B7561E4-1B93-4329-A6B4-B24CE948F276}"/>
              </a:ext>
            </a:extLst>
          </p:cNvPr>
          <p:cNvSpPr txBox="1"/>
          <p:nvPr/>
        </p:nvSpPr>
        <p:spPr>
          <a:xfrm>
            <a:off x="2928938" y="500062"/>
            <a:ext cx="644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Ativação</a:t>
            </a:r>
          </a:p>
        </p:txBody>
      </p:sp>
    </p:spTree>
    <p:extLst>
      <p:ext uri="{BB962C8B-B14F-4D97-AF65-F5344CB8AC3E}">
        <p14:creationId xmlns:p14="http://schemas.microsoft.com/office/powerpoint/2010/main" val="338432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7231D2-10A9-47BF-B7DB-3ACB02D3EB77}"/>
              </a:ext>
            </a:extLst>
          </p:cNvPr>
          <p:cNvSpPr txBox="1"/>
          <p:nvPr/>
        </p:nvSpPr>
        <p:spPr>
          <a:xfrm>
            <a:off x="3309937" y="700087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Pooling</a:t>
            </a:r>
            <a:endParaRPr lang="pt-BR" sz="5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48D6C3-0670-4DF6-973C-00AB15975A64}"/>
              </a:ext>
            </a:extLst>
          </p:cNvPr>
          <p:cNvSpPr txBox="1"/>
          <p:nvPr/>
        </p:nvSpPr>
        <p:spPr>
          <a:xfrm>
            <a:off x="628650" y="2171700"/>
            <a:ext cx="2466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ter diferentes tipos: Max, </a:t>
            </a:r>
            <a:r>
              <a:rPr lang="pt-BR" sz="2000" dirty="0" err="1"/>
              <a:t>Avg</a:t>
            </a:r>
            <a:r>
              <a:rPr lang="pt-BR" sz="2000" dirty="0"/>
              <a:t>, Sum, etc.</a:t>
            </a:r>
          </a:p>
          <a:p>
            <a:r>
              <a:rPr lang="pt-BR" sz="2000" dirty="0"/>
              <a:t>Diminuir dimensão de cada mapa de características</a:t>
            </a:r>
          </a:p>
        </p:txBody>
      </p:sp>
      <p:pic>
        <p:nvPicPr>
          <p:cNvPr id="6146" name="Picture 2" descr="Screen Shot 2016-08-10 at 3.38.39 AM.png">
            <a:extLst>
              <a:ext uri="{FF2B5EF4-FFF2-40B4-BE49-F238E27FC236}">
                <a16:creationId xmlns:a16="http://schemas.microsoft.com/office/drawing/2014/main" id="{5F720972-761B-4A74-AE20-C57CFAF5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1871556"/>
            <a:ext cx="5254711" cy="44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5360449-66F3-4AB5-BEF7-632A88656833}"/>
              </a:ext>
            </a:extLst>
          </p:cNvPr>
          <p:cNvSpPr txBox="1"/>
          <p:nvPr/>
        </p:nvSpPr>
        <p:spPr>
          <a:xfrm>
            <a:off x="8778961" y="3871914"/>
            <a:ext cx="2195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8772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</a:t>
            </a:r>
            <a:r>
              <a:rPr lang="pt-BR" dirty="0" err="1"/>
              <a:t>Utilzadas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Neurais:</a:t>
            </a:r>
          </a:p>
          <a:p>
            <a:pPr lvl="1"/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r>
              <a:rPr lang="pt-BR" dirty="0"/>
              <a:t> (MLP);</a:t>
            </a:r>
          </a:p>
          <a:p>
            <a:pPr lvl="1"/>
            <a:r>
              <a:rPr lang="pt-BR" dirty="0" err="1"/>
              <a:t>Convolucionais</a:t>
            </a:r>
            <a:r>
              <a:rPr lang="pt-BR" dirty="0"/>
              <a:t> (CNN).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4C33B4E-6413-472E-A14F-A76E03FDAF53}"/>
              </a:ext>
            </a:extLst>
          </p:cNvPr>
          <p:cNvSpPr txBox="1"/>
          <p:nvPr/>
        </p:nvSpPr>
        <p:spPr>
          <a:xfrm>
            <a:off x="3245643" y="600075"/>
            <a:ext cx="5700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Fully</a:t>
            </a:r>
            <a:r>
              <a:rPr lang="pt-BR" sz="5400" b="1" dirty="0"/>
              <a:t> </a:t>
            </a:r>
            <a:r>
              <a:rPr lang="pt-BR" sz="5400" b="1" dirty="0" err="1"/>
              <a:t>Conected</a:t>
            </a:r>
            <a:endParaRPr lang="pt-BR" sz="5400" b="1" dirty="0"/>
          </a:p>
        </p:txBody>
      </p:sp>
      <p:pic>
        <p:nvPicPr>
          <p:cNvPr id="7170" name="Picture 2" descr="Screen Shot 2016-08-06 at 12.34.02 AM.png">
            <a:extLst>
              <a:ext uri="{FF2B5EF4-FFF2-40B4-BE49-F238E27FC236}">
                <a16:creationId xmlns:a16="http://schemas.microsoft.com/office/drawing/2014/main" id="{D27E4414-F919-410A-A59F-B7AD1A3A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04" y="2462212"/>
            <a:ext cx="8128334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3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1422CF3-FF79-4F60-865C-715E573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748EBE4-C6C3-4726-8BAE-8C24C6A651ED}"/>
              </a:ext>
            </a:extLst>
          </p:cNvPr>
          <p:cNvSpPr txBox="1"/>
          <p:nvPr/>
        </p:nvSpPr>
        <p:spPr>
          <a:xfrm>
            <a:off x="3429530" y="6214533"/>
            <a:ext cx="81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http://scs.ryerson.ca/~aharley/vis/conv/flat.html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03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Problema: Classificação de Câncer de Pele</a:t>
            </a:r>
          </a:p>
        </p:txBody>
      </p:sp>
    </p:spTree>
    <p:extLst>
      <p:ext uri="{BB962C8B-B14F-4D97-AF65-F5344CB8AC3E}">
        <p14:creationId xmlns:p14="http://schemas.microsoft.com/office/powerpoint/2010/main" val="205252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27" y="1946058"/>
            <a:ext cx="2043546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7" y="1946058"/>
            <a:ext cx="3066987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03" y="1894350"/>
            <a:ext cx="2357623" cy="2095254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93837" y="1576726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Queratose Actínica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7976" y="15767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Doença de Bowen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7471" y="157672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Carcinoma basocelular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0" y="4446121"/>
            <a:ext cx="2886199" cy="2008314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5" y="4446121"/>
            <a:ext cx="2828488" cy="185737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257488" y="40230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Melanoma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1783" y="40230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Nevo pigmentado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825074" y="189378"/>
            <a:ext cx="10515600" cy="1325563"/>
          </a:xfrm>
        </p:spPr>
        <p:txBody>
          <a:bodyPr>
            <a:normAutofit/>
          </a:bodyPr>
          <a:lstStyle/>
          <a:p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Doenças </a:t>
            </a:r>
            <a:r>
              <a:rPr lang="pt-BR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ou lesões que a rede neural é capaz </a:t>
            </a:r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de detectar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03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19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Queratoses benignas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20" y="4330841"/>
            <a:ext cx="2862442" cy="190531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4330841"/>
            <a:ext cx="2858870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/>
          <a:stretch/>
        </p:blipFill>
        <p:spPr>
          <a:xfrm>
            <a:off x="703652" y="4330841"/>
            <a:ext cx="3001449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3652" y="3937759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Verruga seborreica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3813" y="395132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Mancha hepática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1620" y="395132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Líquen plano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1249437"/>
            <a:ext cx="2877014" cy="180950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4"/>
          <a:stretch/>
        </p:blipFill>
        <p:spPr>
          <a:xfrm>
            <a:off x="535517" y="1249437"/>
            <a:ext cx="3355861" cy="1833982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13" y="1296939"/>
            <a:ext cx="3048000" cy="17145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35517" y="76086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Angioma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3813" y="78055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Angiokeratoma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7913" y="76302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Pyogenic granulomas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9982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Lesões vasculares</a:t>
            </a:r>
          </a:p>
        </p:txBody>
      </p:sp>
    </p:spTree>
    <p:extLst>
      <p:ext uri="{BB962C8B-B14F-4D97-AF65-F5344CB8AC3E}">
        <p14:creationId xmlns:p14="http://schemas.microsoft.com/office/powerpoint/2010/main" val="98164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do </a:t>
            </a:r>
            <a:r>
              <a:rPr lang="pt-BR" dirty="0" err="1"/>
              <a:t>Dataset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84206"/>
              </p:ext>
            </p:extLst>
          </p:nvPr>
        </p:nvGraphicFramePr>
        <p:xfrm>
          <a:off x="838200" y="3790355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Imagem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Idade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Sexo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Local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Diagnóstico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have Esquerda 5"/>
          <p:cNvSpPr/>
          <p:nvPr/>
        </p:nvSpPr>
        <p:spPr>
          <a:xfrm rot="5400000">
            <a:off x="4831450" y="-729084"/>
            <a:ext cx="430513" cy="8417013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 rot="5400000">
            <a:off x="10103431" y="2444310"/>
            <a:ext cx="402152" cy="2098587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966516" y="2755558"/>
            <a:ext cx="206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Atributos </a:t>
            </a:r>
            <a:r>
              <a:rPr lang="pt-BR" dirty="0" err="1"/>
              <a:t>Preditores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543549" y="2755558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Atributo Alvo</a:t>
            </a:r>
          </a:p>
        </p:txBody>
      </p:sp>
    </p:spTree>
    <p:extLst>
      <p:ext uri="{BB962C8B-B14F-4D97-AF65-F5344CB8AC3E}">
        <p14:creationId xmlns:p14="http://schemas.microsoft.com/office/powerpoint/2010/main" val="127333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ARQUITETURAS SUGERIDAS</a:t>
            </a:r>
          </a:p>
        </p:txBody>
      </p:sp>
    </p:spTree>
    <p:extLst>
      <p:ext uri="{BB962C8B-B14F-4D97-AF65-F5344CB8AC3E}">
        <p14:creationId xmlns:p14="http://schemas.microsoft.com/office/powerpoint/2010/main" val="22904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16C0533-BC0D-495A-B08A-F237DCCB0C83}"/>
              </a:ext>
            </a:extLst>
          </p:cNvPr>
          <p:cNvSpPr txBox="1"/>
          <p:nvPr/>
        </p:nvSpPr>
        <p:spPr>
          <a:xfrm>
            <a:off x="2926080" y="2921168"/>
            <a:ext cx="633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FINE TUNNING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9567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vgg-16">
            <a:extLst>
              <a:ext uri="{FF2B5EF4-FFF2-40B4-BE49-F238E27FC236}">
                <a16:creationId xmlns:a16="http://schemas.microsoft.com/office/drawing/2014/main" id="{EB4381D1-9BEF-4461-BA66-EC6FA7B2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1800224"/>
            <a:ext cx="6329363" cy="37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C50BE04-3486-4228-A1F0-FA7AC644CE6F}"/>
              </a:ext>
            </a:extLst>
          </p:cNvPr>
          <p:cNvSpPr txBox="1"/>
          <p:nvPr/>
        </p:nvSpPr>
        <p:spPr>
          <a:xfrm>
            <a:off x="2771775" y="65722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VGG-16</a:t>
            </a:r>
            <a:endParaRPr lang="pt-BR" sz="54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9F04EC-BD20-4C4E-A56E-BEA3E08A47EC}"/>
              </a:ext>
            </a:extLst>
          </p:cNvPr>
          <p:cNvSpPr txBox="1"/>
          <p:nvPr/>
        </p:nvSpPr>
        <p:spPr>
          <a:xfrm>
            <a:off x="8702040" y="3335466"/>
            <a:ext cx="277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Classificar</a:t>
            </a:r>
            <a:r>
              <a:rPr lang="en-US" sz="2400" dirty="0"/>
              <a:t> 1000 classes de imagens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6097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inception v3">
            <a:extLst>
              <a:ext uri="{FF2B5EF4-FFF2-40B4-BE49-F238E27FC236}">
                <a16:creationId xmlns:a16="http://schemas.microsoft.com/office/drawing/2014/main" id="{19CFD0B2-6CFD-479D-B47F-E4AFF930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595968"/>
            <a:ext cx="10905066" cy="42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A17F79-9BE7-490B-BB01-FFAA38494F38}"/>
              </a:ext>
            </a:extLst>
          </p:cNvPr>
          <p:cNvSpPr txBox="1"/>
          <p:nvPr/>
        </p:nvSpPr>
        <p:spPr>
          <a:xfrm>
            <a:off x="2586038" y="628650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Inception V3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26246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476625" cy="4351338"/>
          </a:xfrm>
        </p:spPr>
        <p:txBody>
          <a:bodyPr/>
          <a:lstStyle/>
          <a:p>
            <a:r>
              <a:rPr lang="pt-BR" dirty="0"/>
              <a:t>Neurônio Biológico:</a:t>
            </a:r>
          </a:p>
          <a:p>
            <a:endParaRPr lang="pt-BR" dirty="0"/>
          </a:p>
          <a:p>
            <a:pPr lvl="1"/>
            <a:r>
              <a:rPr lang="pt-BR" dirty="0"/>
              <a:t>10</a:t>
            </a:r>
            <a:r>
              <a:rPr lang="pt-BR" baseline="30000" dirty="0"/>
              <a:t>11 </a:t>
            </a:r>
            <a:r>
              <a:rPr lang="pt-BR" dirty="0"/>
              <a:t>Neurônios no cérebro humano;</a:t>
            </a:r>
          </a:p>
          <a:p>
            <a:pPr lvl="1"/>
            <a:r>
              <a:rPr lang="pt-BR" dirty="0"/>
              <a:t>Arquitetura semelhante à Arquitetura de Von Neumann;</a:t>
            </a:r>
          </a:p>
          <a:p>
            <a:pPr lvl="1"/>
            <a:r>
              <a:rPr lang="pt-BR" dirty="0"/>
              <a:t>Processamento individual, paralelo e em rede.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99" y="2538413"/>
            <a:ext cx="635571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86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59E36B-418B-494E-B7DB-BCF98FC6C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54251"/>
              </p:ext>
            </p:extLst>
          </p:nvPr>
        </p:nvGraphicFramePr>
        <p:xfrm>
          <a:off x="761137" y="643466"/>
          <a:ext cx="8345161" cy="5571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147">
                  <a:extLst>
                    <a:ext uri="{9D8B030D-6E8A-4147-A177-3AD203B41FA5}">
                      <a16:colId xmlns:a16="http://schemas.microsoft.com/office/drawing/2014/main" val="512758829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val="2904516661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val="339373001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val="443766709"/>
                    </a:ext>
                  </a:extLst>
                </a:gridCol>
                <a:gridCol w="429472">
                  <a:extLst>
                    <a:ext uri="{9D8B030D-6E8A-4147-A177-3AD203B41FA5}">
                      <a16:colId xmlns:a16="http://schemas.microsoft.com/office/drawing/2014/main" val="3503463229"/>
                    </a:ext>
                  </a:extLst>
                </a:gridCol>
                <a:gridCol w="1713358">
                  <a:extLst>
                    <a:ext uri="{9D8B030D-6E8A-4147-A177-3AD203B41FA5}">
                      <a16:colId xmlns:a16="http://schemas.microsoft.com/office/drawing/2014/main" val="42808183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val="2999262358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val="337074128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val="3078423159"/>
                    </a:ext>
                  </a:extLst>
                </a:gridCol>
              </a:tblGrid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Akiec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0332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36033982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63640754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13202699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511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3873324472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88210242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633877713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751478055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Bcc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NV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97445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40679525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69891365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445878460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294787687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2179392437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386076049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731055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899708657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Bkl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Vasc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31648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249421959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191361661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323219330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308107711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253347365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val="333218964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55615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2426D07-7A30-4D5D-B26C-57F5221C6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37076"/>
              </p:ext>
            </p:extLst>
          </p:nvPr>
        </p:nvGraphicFramePr>
        <p:xfrm>
          <a:off x="9235440" y="2017606"/>
          <a:ext cx="2844800" cy="272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2864551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04556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Modelo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Acur</a:t>
                      </a:r>
                      <a:r>
                        <a:rPr lang="pt-BR" dirty="0" err="1"/>
                        <a:t>ácia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3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cru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0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cru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5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vgg16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04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vgg16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0,4305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1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err="1">
                          <a:effectLst/>
                        </a:rPr>
                        <a:t>inception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5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err="1">
                          <a:effectLst/>
                        </a:rPr>
                        <a:t>inception</a:t>
                      </a:r>
                      <a:r>
                        <a:rPr lang="pt-BR" sz="1600" u="none" strike="noStrike" dirty="0">
                          <a:effectLst/>
                        </a:rPr>
                        <a:t>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235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8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B3F804F-DBC7-4593-804E-D83BFC3AC84C}"/>
              </a:ext>
            </a:extLst>
          </p:cNvPr>
          <p:cNvSpPr txBox="1"/>
          <p:nvPr/>
        </p:nvSpPr>
        <p:spPr>
          <a:xfrm>
            <a:off x="-1277257" y="642425"/>
            <a:ext cx="737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Ensemble</a:t>
            </a:r>
            <a:endParaRPr lang="pt-BR" dirty="0"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98377" y="159372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98377" y="246815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2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98377" y="3884259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512576" y="29689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</p:txBody>
      </p:sp>
      <p:sp>
        <p:nvSpPr>
          <p:cNvPr id="9" name="Retângulo 8"/>
          <p:cNvSpPr/>
          <p:nvPr/>
        </p:nvSpPr>
        <p:spPr>
          <a:xfrm>
            <a:off x="7645939" y="1593720"/>
            <a:ext cx="1750979" cy="488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MLP</a:t>
            </a:r>
          </a:p>
        </p:txBody>
      </p:sp>
      <p:cxnSp>
        <p:nvCxnSpPr>
          <p:cNvPr id="11" name="Conector de Seta Reta 10"/>
          <p:cNvCxnSpPr>
            <a:stCxn id="2" idx="3"/>
          </p:cNvCxnSpPr>
          <p:nvPr/>
        </p:nvCxnSpPr>
        <p:spPr>
          <a:xfrm>
            <a:off x="5269149" y="188085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7" idx="3"/>
          </p:cNvCxnSpPr>
          <p:nvPr/>
        </p:nvCxnSpPr>
        <p:spPr>
          <a:xfrm>
            <a:off x="5269149" y="275528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8" idx="3"/>
          </p:cNvCxnSpPr>
          <p:nvPr/>
        </p:nvCxnSpPr>
        <p:spPr>
          <a:xfrm>
            <a:off x="5269149" y="4171392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1183532" y="2611716"/>
            <a:ext cx="1313544" cy="62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Imagem</a:t>
            </a:r>
          </a:p>
        </p:txBody>
      </p:sp>
      <p:cxnSp>
        <p:nvCxnSpPr>
          <p:cNvPr id="28" name="Conector de Seta Reta 27"/>
          <p:cNvCxnSpPr>
            <a:stCxn id="21" idx="3"/>
            <a:endCxn id="2" idx="1"/>
          </p:cNvCxnSpPr>
          <p:nvPr/>
        </p:nvCxnSpPr>
        <p:spPr>
          <a:xfrm flipV="1">
            <a:off x="2497076" y="1880853"/>
            <a:ext cx="1501301" cy="104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1" idx="3"/>
          </p:cNvCxnSpPr>
          <p:nvPr/>
        </p:nvCxnSpPr>
        <p:spPr>
          <a:xfrm flipV="1">
            <a:off x="2497076" y="2755283"/>
            <a:ext cx="1501301" cy="1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1" idx="3"/>
            <a:endCxn id="8" idx="1"/>
          </p:cNvCxnSpPr>
          <p:nvPr/>
        </p:nvCxnSpPr>
        <p:spPr>
          <a:xfrm>
            <a:off x="2497076" y="2925350"/>
            <a:ext cx="1501301" cy="124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9396918" y="3652575"/>
            <a:ext cx="15506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9630383" y="3268490"/>
            <a:ext cx="127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Diagnóstico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5544766" y="49027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Idade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5544766" y="5402835"/>
            <a:ext cx="61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Sexo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544766" y="590293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 </a:t>
            </a:r>
            <a:r>
              <a:rPr lang="pt-BR"/>
              <a:t>da lesão</a:t>
            </a:r>
          </a:p>
        </p:txBody>
      </p:sp>
      <p:cxnSp>
        <p:nvCxnSpPr>
          <p:cNvPr id="58" name="Conector de Seta Reta 57"/>
          <p:cNvCxnSpPr>
            <a:stCxn id="54" idx="3"/>
          </p:cNvCxnSpPr>
          <p:nvPr/>
        </p:nvCxnSpPr>
        <p:spPr>
          <a:xfrm>
            <a:off x="6256820" y="5087406"/>
            <a:ext cx="138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55" idx="3"/>
          </p:cNvCxnSpPr>
          <p:nvPr/>
        </p:nvCxnSpPr>
        <p:spPr>
          <a:xfrm>
            <a:off x="6162371" y="5587501"/>
            <a:ext cx="148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>
            <a:stCxn id="56" idx="3"/>
          </p:cNvCxnSpPr>
          <p:nvPr/>
        </p:nvCxnSpPr>
        <p:spPr>
          <a:xfrm>
            <a:off x="7037226" y="6087596"/>
            <a:ext cx="60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52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MLP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</a:t>
            </a:r>
            <a:r>
              <a:rPr lang="pt-BR" baseline="30000" dirty="0"/>
              <a:t>a</a:t>
            </a:r>
            <a:r>
              <a:rPr lang="pt-BR" dirty="0"/>
              <a:t> Etapa:</a:t>
            </a:r>
          </a:p>
          <a:p>
            <a:pPr lvl="1"/>
            <a:r>
              <a:rPr lang="pt-BR" dirty="0"/>
              <a:t>Busca em Grade;</a:t>
            </a:r>
          </a:p>
          <a:p>
            <a:pPr lvl="1"/>
            <a:r>
              <a:rPr lang="pt-BR" dirty="0"/>
              <a:t>Validação Cruzada;</a:t>
            </a:r>
          </a:p>
          <a:p>
            <a:pPr lvl="2"/>
            <a:r>
              <a:rPr lang="pt-BR" dirty="0"/>
              <a:t>Acurácia média.</a:t>
            </a:r>
          </a:p>
          <a:p>
            <a:endParaRPr lang="pt-BR" dirty="0"/>
          </a:p>
          <a:p>
            <a:r>
              <a:rPr lang="pt-BR" dirty="0"/>
              <a:t>2</a:t>
            </a:r>
            <a:r>
              <a:rPr lang="pt-BR" baseline="30000" dirty="0"/>
              <a:t>ª</a:t>
            </a:r>
            <a:r>
              <a:rPr lang="pt-BR" dirty="0"/>
              <a:t> Etapa:</a:t>
            </a:r>
          </a:p>
          <a:p>
            <a:pPr lvl="1"/>
            <a:r>
              <a:rPr lang="pt-BR" dirty="0" err="1"/>
              <a:t>Holdout</a:t>
            </a:r>
            <a:r>
              <a:rPr lang="pt-BR" dirty="0"/>
              <a:t> 80/20;</a:t>
            </a:r>
          </a:p>
          <a:p>
            <a:pPr lvl="1"/>
            <a:r>
              <a:rPr lang="pt-BR" dirty="0"/>
              <a:t>Tentativas sucessivas.</a:t>
            </a:r>
          </a:p>
        </p:txBody>
      </p:sp>
    </p:spTree>
    <p:extLst>
      <p:ext uri="{BB962C8B-B14F-4D97-AF65-F5344CB8AC3E}">
        <p14:creationId xmlns:p14="http://schemas.microsoft.com/office/powerpoint/2010/main" val="1362674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Grade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Automatizar treinos de vários modelos, através da combinação de diferentes parâmetros e </a:t>
            </a:r>
            <a:r>
              <a:rPr lang="pt-BR" dirty="0" err="1"/>
              <a:t>hiper-parâmetros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Parâmetros e </a:t>
            </a:r>
            <a:r>
              <a:rPr lang="pt-BR" dirty="0" err="1"/>
              <a:t>Hiperparâmetros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Neurônios por camada </a:t>
            </a:r>
            <a:r>
              <a:rPr lang="pt-BR" dirty="0">
                <a:sym typeface="Wingdings"/>
              </a:rPr>
              <a:t> Regra da Pirâmide Geométrica;</a:t>
            </a:r>
          </a:p>
          <a:p>
            <a:pPr lvl="1"/>
            <a:r>
              <a:rPr lang="pt-BR" dirty="0">
                <a:sym typeface="Wingdings"/>
              </a:rPr>
              <a:t>Função de Ativação  </a:t>
            </a:r>
            <a:r>
              <a:rPr lang="pt-BR" dirty="0" err="1">
                <a:sym typeface="Wingdings"/>
              </a:rPr>
              <a:t>ReLu</a:t>
            </a:r>
            <a:r>
              <a:rPr lang="pt-BR" dirty="0">
                <a:sym typeface="Wingdings"/>
              </a:rPr>
              <a:t>, Identidade, </a:t>
            </a:r>
            <a:r>
              <a:rPr lang="pt-BR" dirty="0" err="1">
                <a:sym typeface="Wingdings"/>
              </a:rPr>
              <a:t>Sigmoidal</a:t>
            </a:r>
            <a:r>
              <a:rPr lang="pt-BR" dirty="0">
                <a:sym typeface="Wingdings"/>
              </a:rPr>
              <a:t> e </a:t>
            </a:r>
            <a:r>
              <a:rPr lang="pt-BR" dirty="0" err="1">
                <a:sym typeface="Wingdings"/>
              </a:rPr>
              <a:t>tanh</a:t>
            </a:r>
            <a:r>
              <a:rPr lang="pt-BR" dirty="0">
                <a:sym typeface="Wingdings"/>
              </a:rPr>
              <a:t>;</a:t>
            </a:r>
          </a:p>
          <a:p>
            <a:pPr lvl="1"/>
            <a:r>
              <a:rPr lang="pt-BR" dirty="0">
                <a:sym typeface="Wingdings"/>
              </a:rPr>
              <a:t>Solver  </a:t>
            </a:r>
            <a:r>
              <a:rPr lang="pt-BR" dirty="0" err="1">
                <a:sym typeface="Wingdings"/>
              </a:rPr>
              <a:t>sgd</a:t>
            </a:r>
            <a:r>
              <a:rPr lang="pt-BR" dirty="0">
                <a:sym typeface="Wingdings"/>
              </a:rPr>
              <a:t>, adam e </a:t>
            </a:r>
            <a:r>
              <a:rPr lang="pt-BR" dirty="0" err="1">
                <a:sym typeface="Wingdings"/>
              </a:rPr>
              <a:t>lbfgs</a:t>
            </a:r>
            <a:r>
              <a:rPr lang="pt-BR" dirty="0">
                <a:sym typeface="Wingdings"/>
              </a:rPr>
              <a:t>;</a:t>
            </a:r>
          </a:p>
          <a:p>
            <a:pPr lvl="1"/>
            <a:r>
              <a:rPr lang="pt-BR" dirty="0" err="1">
                <a:sym typeface="Wingdings"/>
              </a:rPr>
              <a:t>Max_iter</a:t>
            </a:r>
            <a:r>
              <a:rPr lang="pt-BR" dirty="0">
                <a:sym typeface="Wingdings"/>
              </a:rPr>
              <a:t>  1000, 2000;</a:t>
            </a:r>
          </a:p>
          <a:p>
            <a:pPr lvl="1"/>
            <a:r>
              <a:rPr lang="pt-BR" dirty="0" err="1"/>
              <a:t>learning_rate</a:t>
            </a:r>
            <a:r>
              <a:rPr lang="pt-BR" dirty="0"/>
              <a:t> </a:t>
            </a:r>
            <a:r>
              <a:rPr lang="pt-BR" dirty="0">
                <a:sym typeface="Wingdings"/>
              </a:rPr>
              <a:t> </a:t>
            </a:r>
            <a:r>
              <a:rPr lang="pt-BR" dirty="0" err="1">
                <a:sym typeface="Wingdings"/>
              </a:rPr>
              <a:t>Adaptive</a:t>
            </a:r>
            <a:r>
              <a:rPr lang="pt-BR" dirty="0">
                <a:sym typeface="Wingdings"/>
              </a:rPr>
              <a:t>, Constant;</a:t>
            </a:r>
          </a:p>
          <a:p>
            <a:pPr lvl="1"/>
            <a:r>
              <a:rPr lang="pt-BR" dirty="0" err="1"/>
              <a:t>learning_rate_init</a:t>
            </a:r>
            <a:r>
              <a:rPr lang="pt-BR" dirty="0"/>
              <a:t> </a:t>
            </a:r>
            <a:r>
              <a:rPr lang="pt-BR" dirty="0">
                <a:sym typeface="Wingdings"/>
              </a:rPr>
              <a:t> 0.0005 e 0.0001.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87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da Pirâmide Geométrica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charset="0"/>
                      </a:rPr>
                      <m:t>𝑁h</m:t>
                    </m:r>
                    <m:r>
                      <a:rPr lang="pt-BR" sz="3200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pt-BR" sz="3200" b="0" i="0" smtClean="0">
                        <a:latin typeface="Cambria Math" charset="0"/>
                      </a:rPr>
                      <m:t>⎾</m:t>
                    </m:r>
                    <m:r>
                      <m:rPr>
                        <m:nor/>
                      </m:rPr>
                      <a:rPr lang="mr-IN" sz="3200" dirty="0"/>
                      <m:t>α</m:t>
                    </m:r>
                  </m:oMath>
                </a14:m>
                <a:r>
                  <a:rPr lang="pt-BR" sz="3200" dirty="0"/>
                  <a:t> .√(</a:t>
                </a:r>
                <a:r>
                  <a:rPr lang="pt-BR" sz="3200" dirty="0" err="1"/>
                  <a:t>Ni.No</a:t>
                </a:r>
                <a:r>
                  <a:rPr lang="pt-BR" sz="3200" dirty="0"/>
                  <a:t>)⏋</a:t>
                </a: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8750" r="-2362" b="-35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3404681" y="4188180"/>
            <a:ext cx="41604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err="1"/>
              <a:t>Nh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Ocultos</a:t>
            </a:r>
            <a:endParaRPr lang="pt-BR" dirty="0"/>
          </a:p>
          <a:p>
            <a:r>
              <a:rPr lang="mr-IN" dirty="0" err="1"/>
              <a:t>Ni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Entrada</a:t>
            </a:r>
            <a:endParaRPr lang="pt-BR" dirty="0"/>
          </a:p>
          <a:p>
            <a:r>
              <a:rPr lang="mr-IN" dirty="0" err="1"/>
              <a:t>No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Saída</a:t>
            </a:r>
            <a:endParaRPr lang="pt-BR" dirty="0"/>
          </a:p>
          <a:p>
            <a:r>
              <a:rPr lang="mr-IN" dirty="0"/>
              <a:t>α  = </a:t>
            </a:r>
            <a:r>
              <a:rPr lang="mr-IN" dirty="0" err="1"/>
              <a:t>Constante</a:t>
            </a:r>
            <a:r>
              <a:rPr lang="pt-BR" dirty="0"/>
              <a:t> (0.5 e 3)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646140" y="37968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Onde:</a:t>
            </a:r>
          </a:p>
        </p:txBody>
      </p:sp>
    </p:spTree>
    <p:extLst>
      <p:ext uri="{BB962C8B-B14F-4D97-AF65-F5344CB8AC3E}">
        <p14:creationId xmlns:p14="http://schemas.microsoft.com/office/powerpoint/2010/main" val="30376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84051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451369" y="4241260"/>
            <a:ext cx="108949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0867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284051" y="2100212"/>
            <a:ext cx="3424134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DATASET</a:t>
            </a:r>
          </a:p>
        </p:txBody>
      </p:sp>
      <p:sp>
        <p:nvSpPr>
          <p:cNvPr id="8" name="Retângulo 7"/>
          <p:cNvSpPr/>
          <p:nvPr/>
        </p:nvSpPr>
        <p:spPr>
          <a:xfrm>
            <a:off x="6806120" y="160524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973438" y="160524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062936" y="160524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806120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973438" y="3186466"/>
            <a:ext cx="108949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062936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806120" y="476769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973438" y="476769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9062936" y="476769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>
            <a:stCxn id="6" idx="3"/>
            <a:endCxn id="8" idx="1"/>
          </p:cNvCxnSpPr>
          <p:nvPr/>
        </p:nvCxnSpPr>
        <p:spPr>
          <a:xfrm flipV="1">
            <a:off x="4708185" y="2130535"/>
            <a:ext cx="2097935" cy="263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6" idx="3"/>
            <a:endCxn id="11" idx="1"/>
          </p:cNvCxnSpPr>
          <p:nvPr/>
        </p:nvCxnSpPr>
        <p:spPr>
          <a:xfrm flipV="1">
            <a:off x="4708185" y="3711760"/>
            <a:ext cx="2097935" cy="10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6" idx="3"/>
          </p:cNvCxnSpPr>
          <p:nvPr/>
        </p:nvCxnSpPr>
        <p:spPr>
          <a:xfrm>
            <a:off x="4708185" y="4766554"/>
            <a:ext cx="2097935" cy="5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Esquerda 22"/>
          <p:cNvSpPr/>
          <p:nvPr/>
        </p:nvSpPr>
        <p:spPr>
          <a:xfrm rot="16200000">
            <a:off x="2696993" y="3926648"/>
            <a:ext cx="598251" cy="3424135"/>
          </a:xfrm>
          <a:prstGeom prst="leftBrace">
            <a:avLst>
              <a:gd name="adj1" fmla="val 1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574271" y="5985582"/>
            <a:ext cx="84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 </a:t>
            </a:r>
            <a:r>
              <a:rPr lang="pt-BR" dirty="0" err="1"/>
              <a:t>Folds</a:t>
            </a:r>
            <a:endParaRPr lang="pt-BR" dirty="0"/>
          </a:p>
          <a:p>
            <a:endParaRPr lang="pt-BR" dirty="0"/>
          </a:p>
        </p:txBody>
      </p:sp>
      <p:sp>
        <p:nvSpPr>
          <p:cNvPr id="25" name="Chave Direita 24"/>
          <p:cNvSpPr/>
          <p:nvPr/>
        </p:nvSpPr>
        <p:spPr>
          <a:xfrm>
            <a:off x="10428051" y="1605241"/>
            <a:ext cx="739108" cy="42130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1252967" y="356981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Splits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8245815" y="6168299"/>
            <a:ext cx="175098" cy="2140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443631" y="6090637"/>
            <a:ext cx="77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Treino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9289895" y="6168299"/>
            <a:ext cx="175098" cy="2140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9487711" y="6090637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2003617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mr-IN" dirty="0"/>
              <a:t>–</a:t>
            </a:r>
            <a:r>
              <a:rPr lang="pt-BR" dirty="0"/>
              <a:t> Top 10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852231"/>
              </p:ext>
            </p:extLst>
          </p:nvPr>
        </p:nvGraphicFramePr>
        <p:xfrm>
          <a:off x="838200" y="1553255"/>
          <a:ext cx="1051560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Mean</a:t>
                      </a:r>
                      <a:endParaRPr lang="pt-BR" b="1" dirty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0.719368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(25, 13)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(10, 28)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0.715415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(18, 20)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(14, 24)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(11, 27)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lbfgs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(24, 14)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(13, 25)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(20, 18)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498076" y="6206251"/>
            <a:ext cx="496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Melhores arquiteturas para as 4128 </a:t>
            </a:r>
            <a:r>
              <a:rPr lang="pt-BR" dirty="0" err="1"/>
              <a:t>RNAs</a:t>
            </a:r>
            <a:r>
              <a:rPr lang="pt-BR" dirty="0"/>
              <a:t> testadas.</a:t>
            </a:r>
          </a:p>
        </p:txBody>
      </p:sp>
    </p:spTree>
    <p:extLst>
      <p:ext uri="{BB962C8B-B14F-4D97-AF65-F5344CB8AC3E}">
        <p14:creationId xmlns:p14="http://schemas.microsoft.com/office/powerpoint/2010/main" val="92489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Tentativas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Holdout</a:t>
            </a:r>
            <a:r>
              <a:rPr lang="pt-BR" dirty="0"/>
              <a:t> 80/20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Melhor rede encontrada: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4042"/>
              </p:ext>
            </p:extLst>
          </p:nvPr>
        </p:nvGraphicFramePr>
        <p:xfrm>
          <a:off x="838197" y="5026660"/>
          <a:ext cx="105156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Mean</a:t>
                      </a:r>
                      <a:endParaRPr lang="pt-BR" b="1" dirty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(10, 28)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identity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/>
                        <a:t>0.79411764</a:t>
                      </a:r>
                      <a:endParaRPr lang="is-I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2626468" y="2970217"/>
            <a:ext cx="5097293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TREINO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723761" y="2970217"/>
            <a:ext cx="1750979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TESTE</a:t>
            </a:r>
            <a:endParaRPr lang="pt-BR" dirty="0"/>
          </a:p>
        </p:txBody>
      </p:sp>
      <p:sp>
        <p:nvSpPr>
          <p:cNvPr id="8" name="Chave Esquerda 7"/>
          <p:cNvSpPr/>
          <p:nvPr/>
        </p:nvSpPr>
        <p:spPr>
          <a:xfrm rot="5400000">
            <a:off x="5787955" y="-590756"/>
            <a:ext cx="525293" cy="68482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552291" y="2161050"/>
            <a:ext cx="99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228758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do melhor modelo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51798"/>
              </p:ext>
            </p:extLst>
          </p:nvPr>
        </p:nvGraphicFramePr>
        <p:xfrm>
          <a:off x="838200" y="2389829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precision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support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akiec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0.58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bcc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0.91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bkl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/>
                        <a:t>0.68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nv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vasc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/>
                        <a:t>0.89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avg</a:t>
                      </a:r>
                      <a:r>
                        <a:rPr lang="pt-BR" dirty="0"/>
                        <a:t> /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27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42895" r="58756" b="19835"/>
          <a:stretch/>
        </p:blipFill>
        <p:spPr>
          <a:xfrm>
            <a:off x="5612920" y="1449148"/>
            <a:ext cx="6412301" cy="519617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" y="1697240"/>
            <a:ext cx="5321061" cy="46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176713" cy="4351338"/>
          </a:xfrm>
        </p:spPr>
        <p:txBody>
          <a:bodyPr/>
          <a:lstStyle/>
          <a:p>
            <a:r>
              <a:rPr lang="pt-BR" i="1" dirty="0" err="1"/>
              <a:t>Perceptron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 X</a:t>
            </a:r>
            <a:r>
              <a:rPr lang="pt-BR" baseline="-25000" dirty="0"/>
              <a:t>i  </a:t>
            </a:r>
            <a:r>
              <a:rPr lang="pt-BR" dirty="0"/>
              <a:t>: Entradas;</a:t>
            </a:r>
          </a:p>
          <a:p>
            <a:pPr lvl="1"/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baseline="-25000" dirty="0"/>
              <a:t> </a:t>
            </a:r>
            <a:r>
              <a:rPr lang="pt-BR" dirty="0"/>
              <a:t>: Pesos;</a:t>
            </a:r>
          </a:p>
          <a:p>
            <a:pPr lvl="1"/>
            <a:r>
              <a:rPr lang="pt-BR" dirty="0"/>
              <a:t> ∑  : Soma ponderada;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ƒ</a:t>
            </a:r>
            <a:r>
              <a:rPr lang="pt-BR" dirty="0"/>
              <a:t>   : Função de Ativação;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 : Saída.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7" y="1932908"/>
            <a:ext cx="4556125" cy="4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1644378"/>
            <a:ext cx="3830595" cy="255373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2" y="1644378"/>
            <a:ext cx="3830705" cy="25538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1" y="4198109"/>
            <a:ext cx="3830706" cy="25538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4198184"/>
            <a:ext cx="3830595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146272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73983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96168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770489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923</Words>
  <Application>Microsoft Office PowerPoint</Application>
  <PresentationFormat>Widescreen</PresentationFormat>
  <Paragraphs>471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Tema do Office</vt:lpstr>
      <vt:lpstr>Diagnóstico de Câncer de Pele Utilizando Redes Neurais Artificiais</vt:lpstr>
      <vt:lpstr>Técnicas Utilzadas</vt:lpstr>
      <vt:lpstr>Motivação</vt:lpstr>
      <vt:lpstr>Neurônio Artificial</vt:lpstr>
      <vt:lpstr>Funções de Ativação</vt:lpstr>
      <vt:lpstr>Limitação </vt:lpstr>
      <vt:lpstr>Limitação</vt:lpstr>
      <vt:lpstr>Limitação</vt:lpstr>
      <vt:lpstr>Limitação</vt:lpstr>
      <vt:lpstr>Solução</vt:lpstr>
      <vt:lpstr>Solução</vt:lpstr>
      <vt:lpstr>Multilayer Perceptron</vt:lpstr>
      <vt:lpstr>Desafios de MLPs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Problema: Classificação de Câncer de Pele</vt:lpstr>
      <vt:lpstr>Doenças ou lesões que a rede neural é capaz de detectar</vt:lpstr>
      <vt:lpstr>Apresentação do PowerPoint</vt:lpstr>
      <vt:lpstr>Atributos do Dataset</vt:lpstr>
      <vt:lpstr>ARQUITETURAS SUGERIDAS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da MLP</vt:lpstr>
      <vt:lpstr>Busca em Grade</vt:lpstr>
      <vt:lpstr>Regra da Pirâmide Geométrica</vt:lpstr>
      <vt:lpstr>Validação Cruzada</vt:lpstr>
      <vt:lpstr>Resultados – Top 10</vt:lpstr>
      <vt:lpstr>Outras Tentativas</vt:lpstr>
      <vt:lpstr>Métricas do melhor modelo</vt:lpstr>
      <vt:lpstr>Matriz de Confusão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Diagnóstico de Câncer de Pele Utilizando Redes Neurais Artificiais</dc:title>
  <dc:creator>Luiz Carlos Silva</dc:creator>
  <cp:lastModifiedBy>Luiz Carlos Silva</cp:lastModifiedBy>
  <cp:revision>16</cp:revision>
  <dcterms:created xsi:type="dcterms:W3CDTF">2018-12-04T00:52:32Z</dcterms:created>
  <dcterms:modified xsi:type="dcterms:W3CDTF">2018-12-04T22:10:01Z</dcterms:modified>
</cp:coreProperties>
</file>